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Dosis"/>
      <p:regular r:id="rId12"/>
      <p:bold r:id="rId13"/>
    </p:embeddedFont>
    <p:embeddedFont>
      <p:font typeface="Montserrat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Dosis-bold.fntdata"/><Relationship Id="rId12" Type="http://schemas.openxmlformats.org/officeDocument/2006/relationships/font" Target="fonts/Dosis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238ddea32_0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3238ddea32_0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238ddea3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3238ddea3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3dbed10c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33dbed10c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3dbed10c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133dbed10c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3dbed10c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133dbed10c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4" y="744575"/>
            <a:ext cx="4191600" cy="180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655650"/>
            <a:ext cx="41916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700200" y="2150850"/>
            <a:ext cx="7743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2017425"/>
            <a:ext cx="39999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2" type="body"/>
          </p:nvPr>
        </p:nvSpPr>
        <p:spPr>
          <a:xfrm>
            <a:off x="4832400" y="2162825"/>
            <a:ext cx="3999900" cy="24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hasCustomPrompt="1" type="title"/>
          </p:nvPr>
        </p:nvSpPr>
        <p:spPr>
          <a:xfrm>
            <a:off x="3753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title"/>
          </p:nvPr>
        </p:nvSpPr>
        <p:spPr>
          <a:xfrm>
            <a:off x="181942" y="159973"/>
            <a:ext cx="7886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09" name="Google Shape;109;p28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6838425" y="2408653"/>
            <a:ext cx="2281771" cy="256575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/>
          <p:nvPr/>
        </p:nvSpPr>
        <p:spPr>
          <a:xfrm>
            <a:off x="368899" y="1086959"/>
            <a:ext cx="45690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id" sz="2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Online Shoppers Purchasing Intention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8"/>
          <p:cNvSpPr txBox="1"/>
          <p:nvPr/>
        </p:nvSpPr>
        <p:spPr>
          <a:xfrm>
            <a:off x="368895" y="2551525"/>
            <a:ext cx="484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d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Rangkuman Preprocessing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d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Kelompok 5- Anaconda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28"/>
          <p:cNvCxnSpPr/>
          <p:nvPr/>
        </p:nvCxnSpPr>
        <p:spPr>
          <a:xfrm>
            <a:off x="477371" y="2423922"/>
            <a:ext cx="1893300" cy="174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/>
        </p:nvSpPr>
        <p:spPr>
          <a:xfrm>
            <a:off x="781294" y="1030965"/>
            <a:ext cx="7899900" cy="3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350">
                <a:solidFill>
                  <a:schemeClr val="dk1"/>
                </a:solidFill>
                <a:highlight>
                  <a:srgbClr val="FFFFFF"/>
                </a:highlight>
              </a:rPr>
              <a:t>Berikut ini strategi untuk data cleansing berdasarkan hasil EDA sebelumnya. Namun, sebelum memulai untuk memanipulasi seluruh feature, dataset dibagi menjadi dua yaitu train set dan test set dengan ratio 80:20.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id" sz="1350">
                <a:solidFill>
                  <a:schemeClr val="dk1"/>
                </a:solidFill>
                <a:highlight>
                  <a:srgbClr val="FFFFFF"/>
                </a:highlight>
              </a:rPr>
              <a:t>Data duplikasi sebanyak 125 rows di-drop dari seluruh dataset.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id" sz="1350">
                <a:solidFill>
                  <a:schemeClr val="dk1"/>
                </a:solidFill>
                <a:highlight>
                  <a:srgbClr val="FFFFFF"/>
                </a:highlight>
              </a:rPr>
              <a:t>Outliers pada feature numerik tidak dihapus tetapi jumlahnya dikurangi dengan feature transformation. Feature transformation yang tepat digunakan yaitu: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id" sz="1350">
                <a:solidFill>
                  <a:schemeClr val="dk1"/>
                </a:solidFill>
                <a:highlight>
                  <a:srgbClr val="FFFFFF"/>
                </a:highlight>
              </a:rPr>
              <a:t>Log-transformation menggunakan np.log1p.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id" sz="1350">
                <a:solidFill>
                  <a:schemeClr val="dk1"/>
                </a:solidFill>
                <a:highlight>
                  <a:srgbClr val="FFFFFF"/>
                </a:highlight>
              </a:rPr>
              <a:t>Power-transformation menggunakan yeo-johnson transformer.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id" sz="1350">
                <a:solidFill>
                  <a:schemeClr val="dk1"/>
                </a:solidFill>
                <a:highlight>
                  <a:srgbClr val="FFFFFF"/>
                </a:highlight>
              </a:rPr>
              <a:t>Agar feature numerik memiliki range yang sama atau memiliki mean dan standar deviasi yang hampir sama, maka beberapa feature scaling yang tepat digunakan yaitu: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id" sz="1350">
                <a:solidFill>
                  <a:schemeClr val="dk1"/>
                </a:solidFill>
                <a:highlight>
                  <a:srgbClr val="FFFFFF"/>
                </a:highlight>
              </a:rPr>
              <a:t>MinMaxScaler untuk membuat seluruh feature numerik menjadi di range 0 hingga 1.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id" sz="1350">
                <a:solidFill>
                  <a:schemeClr val="dk1"/>
                </a:solidFill>
                <a:highlight>
                  <a:srgbClr val="FFFFFF"/>
                </a:highlight>
              </a:rPr>
              <a:t>StandardScaler untuk membuat seluruh feature numerik memiliki mean 0 dan standar deviasi 1.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id" sz="1350">
                <a:solidFill>
                  <a:schemeClr val="dk1"/>
                </a:solidFill>
                <a:highlight>
                  <a:srgbClr val="FFFFFF"/>
                </a:highlight>
              </a:rPr>
              <a:t>RobustScaler yang men-scale data berdasarkan median dan IQR.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8" name="Google Shape;118;p29"/>
          <p:cNvSpPr txBox="1"/>
          <p:nvPr/>
        </p:nvSpPr>
        <p:spPr>
          <a:xfrm>
            <a:off x="781290" y="522482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/>
        </p:nvSpPr>
        <p:spPr>
          <a:xfrm>
            <a:off x="781294" y="1030965"/>
            <a:ext cx="7899900" cy="4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4. Untuk feature kategorikal, perlu feature encoding agar tipe string dapat diubah menjadi tipe int atau float. Berikut ini strategi feature enconding: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Sin-cos transformation atau Quarter binning untuk kolom month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One-hot encoding untuk visitor_type dan weekend karena jumlah unique value tidak banyak sekitar 2-3.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Untuk operating_systems, browser, region, dan traffic_type bisa menggunakan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Count encoder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Frequency encoder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target encoder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rare-label encoding + one-hot enconding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5. Karena kolom target memiliki class imbalance dengan ratio 85:15 maka berikut cara yang tepat untuk menanganinya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Melakukan resampling (oversampling, undersampling, or over-undersampling) agar distribusi target menjadi 50:50.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Memberi class weight lebih besar pada minority class dari kolom target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Menggunakan metrik evaluasi model yang tepat seperti ROC-AUC atau f1-score.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4" name="Google Shape;124;p30"/>
          <p:cNvSpPr txBox="1"/>
          <p:nvPr/>
        </p:nvSpPr>
        <p:spPr>
          <a:xfrm>
            <a:off x="781290" y="522482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81000" lvl="0" marL="45720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400"/>
              <a:buFont typeface="Montserrat"/>
              <a:buAutoNum type="arabicPeriod"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 (lanjutan)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/>
          <p:nvPr/>
        </p:nvSpPr>
        <p:spPr>
          <a:xfrm>
            <a:off x="781300" y="1030973"/>
            <a:ext cx="7899900" cy="4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Feature selection bisa berdasarkan: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Konteks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 Memilih atau men-drop feature berdasarkan domain knowledge. Secara umum, seluruh feature di dataset dapat digunakan untuk modelling. Namun, karena keempat feature operating_systems, browser, region, dan traffic_type bisa di-drop agar tidak menyebabkan kesalahan interpretasi hasil modelling.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Hasil EDA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Berdasarkan descriptive statistics, kolom visitor_type dan special_day dapat didrop karena &gt;80% hanya untuk satu kategori saja.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Berdasarkan analisis korelasi, kolom region dapat di-drop karena tidak berkorelasi dengan target (revenue)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Antar feature yang berkorelasi tinggi seperi pasangan feature dibawah ini, akan didrop salah satu feature yang berkolerasi tinggi dari setiap pasangan feature: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administrative dan administrative_duration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informational dan informational_duration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■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product_related dan product_related_duration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781290" y="522482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2. Feature Engineering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/>
        </p:nvSpPr>
        <p:spPr>
          <a:xfrm>
            <a:off x="781294" y="1030965"/>
            <a:ext cx="7899900" cy="3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Ada tiga feature baru yang dapat dibuat dari feature-feature yang ada yaitu.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rata-rata administrative duration per page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rata-rata informational duration per page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rata-rata product-related duration per page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50">
                <a:solidFill>
                  <a:schemeClr val="dk1"/>
                </a:solidFill>
                <a:highlight>
                  <a:srgbClr val="FFFFFF"/>
                </a:highlight>
              </a:rPr>
              <a:t>Beberapa feature tambahan yang dapat membuat performa model semakin bagus yaitu.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b="1" lang="id" sz="1250">
                <a:solidFill>
                  <a:schemeClr val="dk1"/>
                </a:solidFill>
                <a:highlight>
                  <a:srgbClr val="FFFFFF"/>
                </a:highlight>
              </a:rPr>
              <a:t>Time to purchase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b="1" lang="id" sz="1250">
                <a:solidFill>
                  <a:schemeClr val="dk1"/>
                </a:solidFill>
                <a:highlight>
                  <a:srgbClr val="FFFFFF"/>
                </a:highlight>
              </a:rPr>
              <a:t>Average transaction Value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b="1" lang="id" sz="1250">
                <a:solidFill>
                  <a:schemeClr val="dk1"/>
                </a:solidFill>
                <a:highlight>
                  <a:srgbClr val="FFFFFF"/>
                </a:highlight>
              </a:rPr>
              <a:t>Cost per conversion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b="1" lang="id" sz="1250">
                <a:solidFill>
                  <a:schemeClr val="dk1"/>
                </a:solidFill>
                <a:highlight>
                  <a:srgbClr val="FFFFFF"/>
                </a:highlight>
              </a:rPr>
              <a:t>Page per session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b="1" lang="id" sz="1250">
                <a:solidFill>
                  <a:schemeClr val="dk1"/>
                </a:solidFill>
                <a:highlight>
                  <a:srgbClr val="FFFFFF"/>
                </a:highlight>
              </a:rPr>
              <a:t>Average session duration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b="1" lang="id" sz="1250">
                <a:solidFill>
                  <a:schemeClr val="dk1"/>
                </a:solidFill>
                <a:highlight>
                  <a:srgbClr val="FFFFFF"/>
                </a:highlight>
              </a:rPr>
              <a:t>Shopping Cart Abandonment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6" name="Google Shape;136;p32"/>
          <p:cNvSpPr txBox="1"/>
          <p:nvPr/>
        </p:nvSpPr>
        <p:spPr>
          <a:xfrm>
            <a:off x="781290" y="522482"/>
            <a:ext cx="5514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2. Feature Engineering (lanjutan)</a:t>
            </a:r>
            <a:endParaRPr b="1" i="0" sz="24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